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57" r:id="rId5"/>
    <p:sldId id="265" r:id="rId6"/>
    <p:sldId id="271" r:id="rId7"/>
    <p:sldId id="262" r:id="rId8"/>
    <p:sldId id="267" r:id="rId9"/>
    <p:sldId id="272" r:id="rId10"/>
    <p:sldId id="268" r:id="rId11"/>
    <p:sldId id="273" r:id="rId12"/>
    <p:sldId id="269" r:id="rId13"/>
    <p:sldId id="270" r:id="rId14"/>
    <p:sldId id="274" r:id="rId15"/>
    <p:sldId id="275" r:id="rId16"/>
    <p:sldId id="28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60" r:id="rId26"/>
    <p:sldId id="266" r:id="rId2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9A4EC0E-6EC8-439F-9917-D8AABB5137B0}">
          <p14:sldIdLst>
            <p14:sldId id="256"/>
            <p14:sldId id="259"/>
            <p14:sldId id="261"/>
            <p14:sldId id="257"/>
            <p14:sldId id="265"/>
            <p14:sldId id="271"/>
            <p14:sldId id="262"/>
            <p14:sldId id="267"/>
            <p14:sldId id="272"/>
            <p14:sldId id="268"/>
            <p14:sldId id="273"/>
            <p14:sldId id="269"/>
            <p14:sldId id="270"/>
            <p14:sldId id="274"/>
            <p14:sldId id="275"/>
            <p14:sldId id="28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60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3761"/>
    <a:srgbClr val="E75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AC1FF-F11E-9D53-8AE3-2EC0A66E7D26}" v="191" dt="2023-09-25T11:46:21.996"/>
    <p1510:client id="{276F6FB3-1D2E-D443-31F6-5B11E4F3082C}" v="168" dt="2023-09-22T09:30:44.585"/>
    <p1510:client id="{5AA8AFA8-38BD-448A-B128-874A64B3CBDB}" v="1295" dt="2023-09-21T09:24:02.976"/>
    <p1510:client id="{AFE66BD7-5DE1-8C49-3209-59D6E48647DC}" v="504" dt="2023-09-22T11:17:32.187"/>
    <p1510:client id="{C27E6C24-AA8E-00DB-927F-33F9FCB41210}" v="77" dt="2023-09-22T09:08:54.038"/>
    <p1510:client id="{D61F110D-E17D-4DA8-0605-BC63A0439F99}" v="559" dt="2023-09-22T12:59:04.178"/>
    <p1510:client id="{FFD75389-0ED8-0313-ACA9-B9901986D452}" v="19" dt="2023-09-22T14:55:54.1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afsana.atlassian.net/l/cp/jLSpXyVH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6wU-p3tpzPvqwjQoJE2033xhr9DVJ5wdgkTsV526Gls/edit?usp=shari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afsana.atlassian.net/l/cp/0Uw22yeo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5245" y="569363"/>
            <a:ext cx="6307210" cy="3557553"/>
          </a:xfrm>
        </p:spPr>
        <p:txBody>
          <a:bodyPr>
            <a:normAutofit/>
          </a:bodyPr>
          <a:lstStyle/>
          <a:p>
            <a:pPr algn="l"/>
            <a:r>
              <a:rPr lang="en-GB" sz="8000" b="1">
                <a:solidFill>
                  <a:srgbClr val="FFFFFF"/>
                </a:solidFill>
                <a:cs typeface="Calibri Light"/>
              </a:rPr>
              <a:t>ESG ETFs </a:t>
            </a:r>
            <a:br>
              <a:rPr lang="en-GB" sz="8000" b="1">
                <a:cs typeface="Calibri Light"/>
              </a:rPr>
            </a:br>
            <a:r>
              <a:rPr lang="en-GB" sz="4800" b="1">
                <a:solidFill>
                  <a:srgbClr val="FFFFFF"/>
                </a:solidFill>
                <a:cs typeface="Calibri Light"/>
              </a:rPr>
              <a:t>VS</a:t>
            </a:r>
            <a:r>
              <a:rPr lang="en-GB" sz="8000" b="1">
                <a:solidFill>
                  <a:srgbClr val="FFFFFF"/>
                </a:solidFill>
                <a:cs typeface="Calibri Light"/>
              </a:rPr>
              <a:t> </a:t>
            </a:r>
            <a:br>
              <a:rPr lang="en-GB" sz="8000" b="1">
                <a:cs typeface="Calibri Light"/>
              </a:rPr>
            </a:br>
            <a:r>
              <a:rPr lang="en-GB" sz="8000" b="1">
                <a:solidFill>
                  <a:srgbClr val="FFFFFF"/>
                </a:solidFill>
                <a:cs typeface="Calibri Light"/>
              </a:rPr>
              <a:t>Non- ESG EFTs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36667" y="5388394"/>
            <a:ext cx="4606063" cy="12418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  <a:cs typeface="Calibri"/>
              </a:rPr>
              <a:t>Data Analysis: </a:t>
            </a:r>
          </a:p>
          <a:p>
            <a:pPr algn="r"/>
            <a:r>
              <a:rPr lang="en-GB">
                <a:solidFill>
                  <a:srgbClr val="FFFFFF"/>
                </a:solidFill>
                <a:cs typeface="Calibri"/>
              </a:rPr>
              <a:t>My SQL, Excel, Python, Power BI  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 tree&#10;&#10;Description automatically generated">
            <a:extLst>
              <a:ext uri="{FF2B5EF4-FFF2-40B4-BE49-F238E27FC236}">
                <a16:creationId xmlns:a16="http://schemas.microsoft.com/office/drawing/2014/main" id="{64A98CA7-8F81-85BA-7BD9-A758E814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54" y="1027451"/>
            <a:ext cx="4017578" cy="590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E3F0B-39AE-6687-8BAA-15FA05DA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" y="254432"/>
            <a:ext cx="3248062" cy="1163066"/>
          </a:xfrm>
        </p:spPr>
        <p:txBody>
          <a:bodyPr>
            <a:normAutofit/>
          </a:bodyPr>
          <a:lstStyle/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Global Market </a:t>
            </a:r>
            <a:endParaRPr lang="en-US" sz="40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D12BE8-3D7B-1F41-48E9-13C8A3130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69" y="1584827"/>
            <a:ext cx="6753725" cy="505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15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-3533" y="286517"/>
            <a:ext cx="4183851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Emerging Market</a:t>
            </a:r>
            <a:endParaRPr lang="en-US" sz="4000">
              <a:cs typeface="Calibri Light" panose="020F0302020204030204"/>
            </a:endParaRPr>
          </a:p>
        </p:txBody>
      </p:sp>
      <p:pic>
        <p:nvPicPr>
          <p:cNvPr id="5" name="Picture 4" descr="A graph of a number of blue and orange lines&#10;&#10;Description automatically generated">
            <a:extLst>
              <a:ext uri="{FF2B5EF4-FFF2-40B4-BE49-F238E27FC236}">
                <a16:creationId xmlns:a16="http://schemas.microsoft.com/office/drawing/2014/main" id="{0CCF9A79-8D8D-4534-D174-F1934B11E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64" y="1653688"/>
            <a:ext cx="6366041" cy="475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19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E3F0B-39AE-6687-8BAA-15FA05DA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" y="174222"/>
            <a:ext cx="3622379" cy="1163066"/>
          </a:xfrm>
        </p:spPr>
        <p:txBody>
          <a:bodyPr>
            <a:normAutofit/>
          </a:bodyPr>
          <a:lstStyle/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Europe Market </a:t>
            </a:r>
            <a:endParaRPr lang="en-US" sz="4000"/>
          </a:p>
        </p:txBody>
      </p:sp>
      <p:pic>
        <p:nvPicPr>
          <p:cNvPr id="3" name="Picture 2" descr="A graph of a graph with blue and orange lines&#10;&#10;Description automatically generated">
            <a:extLst>
              <a:ext uri="{FF2B5EF4-FFF2-40B4-BE49-F238E27FC236}">
                <a16:creationId xmlns:a16="http://schemas.microsoft.com/office/drawing/2014/main" id="{DAAF6818-D3A6-9209-E2F1-E0774CCB9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9" y="1651668"/>
            <a:ext cx="6673515" cy="497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69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E3F0B-39AE-6687-8BAA-15FA05DA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00" y="214327"/>
            <a:ext cx="6162378" cy="116306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cs typeface="Calibri Light"/>
              </a:rPr>
              <a:t>Correlations of all Markets</a:t>
            </a:r>
            <a:endParaRPr lang="en-US" sz="4000" dirty="0"/>
          </a:p>
        </p:txBody>
      </p:sp>
      <p:pic>
        <p:nvPicPr>
          <p:cNvPr id="5" name="Picture 4" descr="A graph of heatmap between etfs and their benchmarks&#10;&#10;Description automatically generated">
            <a:extLst>
              <a:ext uri="{FF2B5EF4-FFF2-40B4-BE49-F238E27FC236}">
                <a16:creationId xmlns:a16="http://schemas.microsoft.com/office/drawing/2014/main" id="{C9D246DE-A3A9-F61C-EBAA-1E55764E6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461" y="1594328"/>
            <a:ext cx="8146817" cy="49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76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-3532" y="286516"/>
            <a:ext cx="8943007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Standard Deviation(Risk) of all Markets</a:t>
            </a:r>
            <a:endParaRPr lang="en-US"/>
          </a:p>
        </p:txBody>
      </p:sp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9DE8E3F3-D6DE-F7E1-264A-8775D2517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63" y="1669242"/>
            <a:ext cx="7454684" cy="449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447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-3532" y="393464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 dirty="0">
                <a:solidFill>
                  <a:srgbClr val="FFFFFF"/>
                </a:solidFill>
                <a:cs typeface="Calibri Light"/>
              </a:rPr>
              <a:t>Sharp Ratio and information Ratio(Risk Adjusted Return)</a:t>
            </a:r>
            <a:endParaRPr lang="en-US" sz="4000" dirty="0">
              <a:solidFill>
                <a:srgbClr val="000000"/>
              </a:solidFill>
              <a:cs typeface="Calibri Light"/>
            </a:endParaRPr>
          </a:p>
        </p:txBody>
      </p:sp>
      <p:pic>
        <p:nvPicPr>
          <p:cNvPr id="3" name="Picture 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91246870-D820-8E1B-1D74-35BC8A3A69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6" t="-379" r="6173" b="403"/>
          <a:stretch/>
        </p:blipFill>
        <p:spPr>
          <a:xfrm>
            <a:off x="318371" y="1711159"/>
            <a:ext cx="5359142" cy="3576735"/>
          </a:xfrm>
          <a:prstGeom prst="rect">
            <a:avLst/>
          </a:prstGeom>
        </p:spPr>
      </p:pic>
      <p:pic>
        <p:nvPicPr>
          <p:cNvPr id="6" name="Picture 5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E1301A64-D76A-F161-CB03-1A9A2C5D0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348" y="1685639"/>
            <a:ext cx="6005094" cy="362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834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200725" y="292823"/>
            <a:ext cx="303186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 dirty="0">
                <a:solidFill>
                  <a:srgbClr val="FFFFFF"/>
                </a:solidFill>
                <a:cs typeface="Calibri Light"/>
              </a:rPr>
              <a:t>POWER BI </a:t>
            </a:r>
            <a:endParaRPr lang="en-GB" sz="4000" b="1">
              <a:solidFill>
                <a:srgbClr val="FFFFFF"/>
              </a:solidFill>
              <a:ea typeface="Calibri Light"/>
              <a:cs typeface="Calibri Light"/>
            </a:endParaRPr>
          </a:p>
        </p:txBody>
      </p:sp>
      <p:pic>
        <p:nvPicPr>
          <p:cNvPr id="2" name="Picture 1" descr="A graph on a purple background&#10;&#10;Description automatically generated">
            <a:extLst>
              <a:ext uri="{FF2B5EF4-FFF2-40B4-BE49-F238E27FC236}">
                <a16:creationId xmlns:a16="http://schemas.microsoft.com/office/drawing/2014/main" id="{206C31CE-FEA7-DCF7-1B0D-D65FC38DD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33" y="1849290"/>
            <a:ext cx="6495691" cy="3677008"/>
          </a:xfrm>
          <a:prstGeom prst="rect">
            <a:avLst/>
          </a:prstGeom>
        </p:spPr>
      </p:pic>
      <p:pic>
        <p:nvPicPr>
          <p:cNvPr id="5" name="Picture 4" descr="A graph on a screen&#10;&#10;Description automatically generated">
            <a:extLst>
              <a:ext uri="{FF2B5EF4-FFF2-40B4-BE49-F238E27FC236}">
                <a16:creationId xmlns:a16="http://schemas.microsoft.com/office/drawing/2014/main" id="{7A2F974A-41C0-AA91-71FD-F9AFABB61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362" y="4781879"/>
            <a:ext cx="3735239" cy="2081902"/>
          </a:xfrm>
          <a:prstGeom prst="rect">
            <a:avLst/>
          </a:prstGeom>
        </p:spPr>
      </p:pic>
      <p:pic>
        <p:nvPicPr>
          <p:cNvPr id="7" name="Picture 6" descr="A graph on a screen&#10;&#10;Description automatically generated">
            <a:extLst>
              <a:ext uri="{FF2B5EF4-FFF2-40B4-BE49-F238E27FC236}">
                <a16:creationId xmlns:a16="http://schemas.microsoft.com/office/drawing/2014/main" id="{D0E3AA18-49A3-D6F6-DCC7-A469AFA6F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2475" y="2460854"/>
            <a:ext cx="3850257" cy="2151955"/>
          </a:xfrm>
          <a:prstGeom prst="rect">
            <a:avLst/>
          </a:prstGeom>
        </p:spPr>
      </p:pic>
      <p:pic>
        <p:nvPicPr>
          <p:cNvPr id="9" name="Picture 8" descr="A graph with a line going up&#10;&#10;Description automatically generated">
            <a:extLst>
              <a:ext uri="{FF2B5EF4-FFF2-40B4-BE49-F238E27FC236}">
                <a16:creationId xmlns:a16="http://schemas.microsoft.com/office/drawing/2014/main" id="{7ABB4D6B-300A-7C5D-0FC0-6E129326B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3532" y="97899"/>
            <a:ext cx="3965276" cy="21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059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Diagram</a:t>
            </a:r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BE2200E9-76D7-9A1B-D752-FD3FE58D9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364" y="1626722"/>
            <a:ext cx="7188073" cy="3605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24E717-6A32-524B-AF8F-205FD942507C}"/>
              </a:ext>
            </a:extLst>
          </p:cNvPr>
          <p:cNvSpPr txBox="1"/>
          <p:nvPr/>
        </p:nvSpPr>
        <p:spPr>
          <a:xfrm>
            <a:off x="593558" y="5392821"/>
            <a:ext cx="1032309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172B4D"/>
                </a:solidFill>
                <a:latin typeface="-apple-system"/>
                <a:ea typeface="+mn-lt"/>
                <a:cs typeface="+mn-lt"/>
              </a:rPr>
              <a:t>Link to the Database &amp; table creation</a:t>
            </a:r>
            <a:r>
              <a:rPr lang="en-US" sz="2000" dirty="0">
                <a:solidFill>
                  <a:srgbClr val="172B4D"/>
                </a:solidFill>
                <a:latin typeface="-apple-system"/>
              </a:rPr>
              <a:t>: </a:t>
            </a:r>
            <a:r>
              <a:rPr lang="en-GB" sz="2000" dirty="0">
                <a:solidFill>
                  <a:srgbClr val="172B4D"/>
                </a:solidFill>
                <a:cs typeface="Calibri"/>
                <a:hlinkClick r:id="rId3"/>
              </a:rPr>
              <a:t>https://mafsana.atlassian.net/l/cp/jLSpXyVH</a:t>
            </a:r>
            <a:r>
              <a:rPr lang="en-GB" sz="2000" dirty="0">
                <a:solidFill>
                  <a:srgbClr val="172B4D"/>
                </a:solidFill>
                <a:cs typeface="Calibri"/>
              </a:rPr>
              <a:t> </a:t>
            </a:r>
            <a:endParaRPr lang="en-GB" sz="20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6E22F-24F9-9154-8EE3-F67CC6D2C8B1}"/>
              </a:ext>
            </a:extLst>
          </p:cNvPr>
          <p:cNvSpPr txBox="1"/>
          <p:nvPr/>
        </p:nvSpPr>
        <p:spPr>
          <a:xfrm>
            <a:off x="633663" y="5847347"/>
            <a:ext cx="1032309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172B4D"/>
                </a:solidFill>
                <a:latin typeface="-apple-system"/>
                <a:ea typeface="+mn-lt"/>
                <a:cs typeface="+mn-lt"/>
              </a:rPr>
              <a:t>Link to the </a:t>
            </a:r>
            <a:r>
              <a:rPr lang="en-US" sz="2000" dirty="0">
                <a:solidFill>
                  <a:srgbClr val="172B4D"/>
                </a:solidFill>
                <a:ea typeface="+mn-lt"/>
                <a:cs typeface="+mn-lt"/>
              </a:rPr>
              <a:t>Database design</a:t>
            </a:r>
            <a:r>
              <a:rPr lang="en-US" sz="2000" dirty="0">
                <a:solidFill>
                  <a:srgbClr val="172B4D"/>
                </a:solidFill>
                <a:latin typeface="-apple-system"/>
              </a:rPr>
              <a:t>: </a:t>
            </a:r>
            <a:r>
              <a:rPr lang="en-US" sz="2000" dirty="0">
                <a:solidFill>
                  <a:srgbClr val="172B4D"/>
                </a:solidFill>
                <a:ea typeface="+mn-lt"/>
                <a:cs typeface="+mn-lt"/>
                <a:hlinkClick r:id="rId4"/>
              </a:rPr>
              <a:t>https://docs.google.com/spreadsheets/d/16wU-p3tpzPvqwjQoJE2033xhr9DVJ5wdgkTsV526Gls/edit?usp=sharing</a:t>
            </a:r>
            <a:r>
              <a:rPr lang="en-US" sz="2000" dirty="0">
                <a:solidFill>
                  <a:srgbClr val="172B4D"/>
                </a:solidFill>
                <a:ea typeface="+mn-lt"/>
                <a:cs typeface="+mn-lt"/>
              </a:rPr>
              <a:t> </a:t>
            </a:r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78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1208506" y="2197769"/>
            <a:ext cx="9039725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172B4D"/>
                </a:solidFill>
                <a:latin typeface="-apple-system"/>
              </a:rPr>
              <a:t>What are the top 5 holdings in each market pair?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2800" dirty="0">
              <a:solidFill>
                <a:srgbClr val="172B4D"/>
              </a:solidFill>
              <a:latin typeface="-apple-system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172B4D"/>
                </a:solidFill>
                <a:latin typeface="-apple-system"/>
              </a:rPr>
              <a:t>Which geographical area has the best dividend yield among the ESG funds?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2800" dirty="0">
              <a:solidFill>
                <a:srgbClr val="172B4D"/>
              </a:solidFill>
              <a:latin typeface="-apple-system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172B4D"/>
                </a:solidFill>
                <a:latin typeface="-apple-system"/>
              </a:rPr>
              <a:t>Which geographical area has the best dividend yield among the non-ESG funds?</a:t>
            </a:r>
          </a:p>
          <a:p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  <a:p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  <a:p>
            <a:r>
              <a:rPr lang="en-US" sz="2000" dirty="0">
                <a:solidFill>
                  <a:srgbClr val="172B4D"/>
                </a:solidFill>
                <a:latin typeface="-apple-system"/>
                <a:cs typeface="Calibri" panose="020F0502020204030204"/>
              </a:rPr>
              <a:t>Link to the original MySQL analysis: </a:t>
            </a:r>
            <a:r>
              <a:rPr lang="en-US" sz="2000" dirty="0">
                <a:solidFill>
                  <a:srgbClr val="172B4D"/>
                </a:solidFill>
                <a:ea typeface="+mn-lt"/>
                <a:cs typeface="+mn-lt"/>
                <a:hlinkClick r:id="rId2"/>
              </a:rPr>
              <a:t>https://mafsana.atlassian.net/l/cp/0Uw22yeo</a:t>
            </a:r>
            <a:r>
              <a:rPr lang="en-US" sz="2000" dirty="0">
                <a:solidFill>
                  <a:srgbClr val="172B4D"/>
                </a:solidFill>
                <a:ea typeface="+mn-lt"/>
                <a:cs typeface="+mn-lt"/>
              </a:rPr>
              <a:t> </a:t>
            </a:r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6368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177337"/>
            <a:ext cx="1050621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1.1.  What are the top 5 holdings in the US ETFs?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</p:txBody>
      </p:sp>
      <p:pic>
        <p:nvPicPr>
          <p:cNvPr id="2" name="Picture 1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BC4EC804-BA92-9715-8148-86D19DD8C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610" y="3019847"/>
            <a:ext cx="9601199" cy="266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6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B65E49-5337-40E3-9DBD-146D14EA0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2"/>
            <a:ext cx="12192000" cy="4522610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59509F-94DC-4952-A3B5-1EFAA2F52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68276" y="5"/>
            <a:ext cx="4023722" cy="4522603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B1AF2CB-1EFE-4962-A8DC-2D3CE4736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7200" y="-5"/>
            <a:ext cx="11743606" cy="4513113"/>
          </a:xfrm>
          <a:prstGeom prst="rect">
            <a:avLst/>
          </a:prstGeom>
          <a:gradFill>
            <a:gsLst>
              <a:gs pos="0">
                <a:srgbClr val="000000">
                  <a:alpha val="8000"/>
                </a:srgbClr>
              </a:gs>
              <a:gs pos="76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32531E-9E20-48D1-A119-C05304D9E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8807" y="-9506"/>
            <a:ext cx="12200801" cy="4532114"/>
          </a:xfrm>
          <a:prstGeom prst="rect">
            <a:avLst/>
          </a:prstGeom>
          <a:gradFill>
            <a:gsLst>
              <a:gs pos="0">
                <a:srgbClr val="000000">
                  <a:alpha val="51000"/>
                </a:srgbClr>
              </a:gs>
              <a:gs pos="74000">
                <a:schemeClr val="accent1">
                  <a:alpha val="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7AA014B-79A8-4BEC-893F-423182880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"/>
            <a:ext cx="12192000" cy="2679585"/>
          </a:xfrm>
          <a:prstGeom prst="rect">
            <a:avLst/>
          </a:prstGeom>
          <a:gradFill>
            <a:gsLst>
              <a:gs pos="20000">
                <a:schemeClr val="accent1">
                  <a:alpha val="9000"/>
                </a:schemeClr>
              </a:gs>
              <a:gs pos="100000">
                <a:srgbClr val="000000">
                  <a:alpha val="67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FAEF7-7D8A-2ED9-CD9B-B754F20E1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564" y="546650"/>
            <a:ext cx="6117209" cy="10930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>
                <a:solidFill>
                  <a:srgbClr val="FFFFFF"/>
                </a:solidFill>
                <a:latin typeface="Calibri"/>
                <a:cs typeface="Calibri"/>
              </a:rPr>
              <a:t>Meet the Team...</a:t>
            </a:r>
          </a:p>
        </p:txBody>
      </p:sp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3722BB69-2E27-8A8B-8F78-3FDF599891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125" b="32875"/>
          <a:stretch/>
        </p:blipFill>
        <p:spPr>
          <a:xfrm>
            <a:off x="256435" y="1241068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2C69E371-BC43-CA88-23CE-BEEEB2924C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625" b="33375"/>
          <a:stretch/>
        </p:blipFill>
        <p:spPr>
          <a:xfrm>
            <a:off x="9578272" y="4052587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4" name="Picture 3" descr="image">
            <a:extLst>
              <a:ext uri="{FF2B5EF4-FFF2-40B4-BE49-F238E27FC236}">
                <a16:creationId xmlns:a16="http://schemas.microsoft.com/office/drawing/2014/main" id="{EF67ECBA-AE6C-07D3-53F1-91A891E7A8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75" b="35625"/>
          <a:stretch/>
        </p:blipFill>
        <p:spPr>
          <a:xfrm>
            <a:off x="6333480" y="3119795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6" name="Picture 5" descr="A person wearing a black head scarf&#10;&#10;Description automatically generated">
            <a:extLst>
              <a:ext uri="{FF2B5EF4-FFF2-40B4-BE49-F238E27FC236}">
                <a16:creationId xmlns:a16="http://schemas.microsoft.com/office/drawing/2014/main" id="{77F27395-E634-9F8D-E45A-DDF1CA2FB6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125" b="30875"/>
          <a:stretch/>
        </p:blipFill>
        <p:spPr>
          <a:xfrm>
            <a:off x="3089478" y="2173863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675160-DA88-ED53-0C41-5C7924EB1B19}"/>
              </a:ext>
            </a:extLst>
          </p:cNvPr>
          <p:cNvSpPr txBox="1"/>
          <p:nvPr/>
        </p:nvSpPr>
        <p:spPr>
          <a:xfrm>
            <a:off x="6503276" y="5504791"/>
            <a:ext cx="21152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400" b="1">
                <a:cs typeface="Calibri"/>
              </a:rPr>
              <a:t>Clesha James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1867FC-CA4D-D96F-2DDF-76AFB632E1B4}"/>
              </a:ext>
            </a:extLst>
          </p:cNvPr>
          <p:cNvSpPr txBox="1"/>
          <p:nvPr/>
        </p:nvSpPr>
        <p:spPr>
          <a:xfrm>
            <a:off x="9748345" y="6398171"/>
            <a:ext cx="21152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400" b="1">
                <a:cs typeface="Calibri"/>
              </a:rPr>
              <a:t>Enrico Carrer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6AB21A-5D53-E027-DDE4-BAA0925CC155}"/>
              </a:ext>
            </a:extLst>
          </p:cNvPr>
          <p:cNvSpPr txBox="1"/>
          <p:nvPr/>
        </p:nvSpPr>
        <p:spPr>
          <a:xfrm>
            <a:off x="3087412" y="4519447"/>
            <a:ext cx="239110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400" b="1">
                <a:cs typeface="Calibri"/>
              </a:rPr>
              <a:t>Mariyah Afsana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67C465-75AD-D664-4E48-E04255A25662}"/>
              </a:ext>
            </a:extLst>
          </p:cNvPr>
          <p:cNvSpPr txBox="1"/>
          <p:nvPr/>
        </p:nvSpPr>
        <p:spPr>
          <a:xfrm>
            <a:off x="420412" y="3665480"/>
            <a:ext cx="21152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400" b="1">
                <a:cs typeface="Calibri"/>
              </a:rPr>
              <a:t>Chun Man</a:t>
            </a:r>
          </a:p>
        </p:txBody>
      </p:sp>
      <p:pic>
        <p:nvPicPr>
          <p:cNvPr id="19" name="Picture 18" descr="A logo with a triangle and a black background&#10;&#10;Description automatically generated">
            <a:extLst>
              <a:ext uri="{FF2B5EF4-FFF2-40B4-BE49-F238E27FC236}">
                <a16:creationId xmlns:a16="http://schemas.microsoft.com/office/drawing/2014/main" id="{800968A9-54CF-B4AB-6309-AE65DD080A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686" y="4829175"/>
            <a:ext cx="1860660" cy="16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12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417969"/>
            <a:ext cx="1050621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1.2.  What are the top 5 holdings in the Global EX-US ETFs?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BF67FCC0-EBB0-CD95-23E9-E9DF5F98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59424"/>
            <a:ext cx="9801726" cy="219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5965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417969"/>
            <a:ext cx="1050621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1.3.  What are the top 5 holdings in the E.M. ETFs?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</p:txBody>
      </p:sp>
      <p:pic>
        <p:nvPicPr>
          <p:cNvPr id="2" name="Picture 1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9CC70E19-5C16-829C-1642-CEA8CB16B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891" y="3026242"/>
            <a:ext cx="10443410" cy="219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18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417969"/>
            <a:ext cx="1050621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1.4.  What are the top 5 holdings in the Europe ETFs?</a:t>
            </a:r>
            <a:endParaRPr lang="en-US" sz="2800" dirty="0">
              <a:solidFill>
                <a:srgbClr val="172B4D"/>
              </a:solidFill>
              <a:latin typeface="-apple-system"/>
              <a:cs typeface="Calibri" panose="020F0502020204030204"/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DCA4CC2B-99F3-8D7D-FD16-B7A53DECB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32" y="3011066"/>
            <a:ext cx="10336463" cy="245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574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2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417969"/>
            <a:ext cx="1050621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2.  </a:t>
            </a:r>
            <a:r>
              <a:rPr lang="en-US" sz="2800" dirty="0">
                <a:solidFill>
                  <a:srgbClr val="172B4D"/>
                </a:solidFill>
                <a:ea typeface="+mn-lt"/>
                <a:cs typeface="+mn-lt"/>
              </a:rPr>
              <a:t>Which geographical area has the best dividend yield among the ESG funds?</a:t>
            </a:r>
          </a:p>
        </p:txBody>
      </p:sp>
      <p:pic>
        <p:nvPicPr>
          <p:cNvPr id="2" name="Picture 1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13D4783B-A8B2-1F53-A357-35B7B4213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891" y="3469856"/>
            <a:ext cx="10349831" cy="183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49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852047" y="326622"/>
            <a:ext cx="9758482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rgbClr val="FFFFFF"/>
                </a:solidFill>
                <a:cs typeface="Calibri Light"/>
              </a:rPr>
              <a:t>MySQL  - Question 3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B5598-0CDC-C4B0-D15B-08649FCBDED5}"/>
              </a:ext>
            </a:extLst>
          </p:cNvPr>
          <p:cNvSpPr txBox="1"/>
          <p:nvPr/>
        </p:nvSpPr>
        <p:spPr>
          <a:xfrm>
            <a:off x="786518" y="2417969"/>
            <a:ext cx="1050621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172B4D"/>
                </a:solidFill>
                <a:latin typeface="-apple-system"/>
              </a:rPr>
              <a:t>3.  </a:t>
            </a:r>
            <a:r>
              <a:rPr lang="en-US" sz="2800" dirty="0">
                <a:solidFill>
                  <a:srgbClr val="172B4D"/>
                </a:solidFill>
                <a:ea typeface="+mn-lt"/>
                <a:cs typeface="+mn-lt"/>
              </a:rPr>
              <a:t>Which geographical area has the best dividend yield among the non-ESG funds?</a:t>
            </a:r>
          </a:p>
        </p:txBody>
      </p:sp>
      <p:pic>
        <p:nvPicPr>
          <p:cNvPr id="6" name="Picture 5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E02F664B-801B-F63B-63E4-D6F24FC85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58" y="3371412"/>
            <a:ext cx="10376568" cy="17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631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85CCF60-79A2-440A-86A2-1A64A59F7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F2162BA-EECD-43E0-99D9-C00B1948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60DB805-F71F-46BB-A8CC-74F6D8306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F91054C-3439-420E-88EB-F0A5637EC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2A0427B-CE6F-8C19-50B0-87BE3EE0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40" y="2759383"/>
            <a:ext cx="2895573" cy="283422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Agile Practices </a:t>
            </a:r>
            <a:br>
              <a:rPr lang="en-US" sz="4000" b="1">
                <a:solidFill>
                  <a:srgbClr val="FFFFFF"/>
                </a:solidFill>
              </a:rPr>
            </a:br>
            <a:endParaRPr lang="en-US" sz="4000" b="1">
              <a:solidFill>
                <a:srgbClr val="FFFFFF"/>
              </a:solidFill>
            </a:endParaRPr>
          </a:p>
        </p:txBody>
      </p:sp>
      <p:pic>
        <p:nvPicPr>
          <p:cNvPr id="8" name="Picture 7" descr="A screenshot of a chat&#10;&#10;Description automatically generated">
            <a:extLst>
              <a:ext uri="{FF2B5EF4-FFF2-40B4-BE49-F238E27FC236}">
                <a16:creationId xmlns:a16="http://schemas.microsoft.com/office/drawing/2014/main" id="{7CED6908-0ED8-4751-CAF6-F0415564A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165" y="148831"/>
            <a:ext cx="3566366" cy="3206068"/>
          </a:xfrm>
          <a:prstGeom prst="rect">
            <a:avLst/>
          </a:prstGeom>
        </p:spPr>
      </p:pic>
      <p:pic>
        <p:nvPicPr>
          <p:cNvPr id="5" name="Picture 4" descr="A blue circle with arrows&#10;&#10;Description automatically generated">
            <a:extLst>
              <a:ext uri="{FF2B5EF4-FFF2-40B4-BE49-F238E27FC236}">
                <a16:creationId xmlns:a16="http://schemas.microsoft.com/office/drawing/2014/main" id="{265624D3-7EC3-15DD-977D-8113DFBC8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617" y="227410"/>
            <a:ext cx="3611581" cy="3121787"/>
          </a:xfrm>
          <a:prstGeom prst="rect">
            <a:avLst/>
          </a:prstGeom>
        </p:spPr>
      </p:pic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C74E8DEB-0707-B90E-C0AB-990DB7CDE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2387" y="3502632"/>
            <a:ext cx="3831110" cy="2851765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6ED64648-8F3E-9CF2-EFEA-98D280B197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575" y="3507589"/>
            <a:ext cx="3716087" cy="288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2837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37281" y="169860"/>
            <a:ext cx="4322144" cy="5897862"/>
          </a:xfrm>
        </p:spPr>
        <p:txBody>
          <a:bodyPr>
            <a:normAutofit/>
          </a:bodyPr>
          <a:lstStyle/>
          <a:p>
            <a:br>
              <a:rPr lang="en-GB" sz="3600" b="1" dirty="0">
                <a:solidFill>
                  <a:srgbClr val="FFFFFF"/>
                </a:solidFill>
                <a:cs typeface="Calibri Light"/>
              </a:rPr>
            </a:br>
            <a:r>
              <a:rPr lang="en-GB" sz="3600" b="1" dirty="0">
                <a:solidFill>
                  <a:srgbClr val="FFFFFF"/>
                </a:solidFill>
                <a:cs typeface="Calibri Light"/>
              </a:rPr>
              <a:t>It's your choice...</a:t>
            </a:r>
            <a:br>
              <a:rPr lang="en-GB" sz="3600" b="1" dirty="0">
                <a:solidFill>
                  <a:srgbClr val="FFFFFF"/>
                </a:solidFill>
                <a:cs typeface="Calibri Light"/>
              </a:rPr>
            </a:br>
            <a:br>
              <a:rPr lang="en-GB" sz="3600" b="1" dirty="0">
                <a:solidFill>
                  <a:srgbClr val="FFFFFF"/>
                </a:solidFill>
                <a:cs typeface="Calibri Light"/>
              </a:rPr>
            </a:br>
            <a:br>
              <a:rPr lang="en-GB" sz="3600" b="1" dirty="0">
                <a:solidFill>
                  <a:srgbClr val="FFFFFF"/>
                </a:solidFill>
                <a:cs typeface="Calibri Light"/>
              </a:rPr>
            </a:br>
            <a:br>
              <a:rPr lang="en-GB" sz="3600" b="1" dirty="0">
                <a:cs typeface="Calibri Light"/>
              </a:rPr>
            </a:br>
            <a:r>
              <a:rPr lang="en-GB" sz="3600" b="1" dirty="0">
                <a:solidFill>
                  <a:srgbClr val="FFFFFF"/>
                </a:solidFill>
                <a:cs typeface="Calibri Light"/>
              </a:rPr>
              <a:t>ESG ETFs </a:t>
            </a:r>
            <a:br>
              <a:rPr lang="en-GB" sz="3600" b="1" dirty="0">
                <a:cs typeface="Calibri Light"/>
              </a:rPr>
            </a:br>
            <a:r>
              <a:rPr lang="en-GB" sz="1800" b="1" dirty="0">
                <a:solidFill>
                  <a:srgbClr val="FFFFFF"/>
                </a:solidFill>
                <a:cs typeface="Calibri Light"/>
              </a:rPr>
              <a:t>VS</a:t>
            </a:r>
            <a:r>
              <a:rPr lang="en-GB" sz="3600" b="1" dirty="0">
                <a:solidFill>
                  <a:srgbClr val="FFFFFF"/>
                </a:solidFill>
                <a:cs typeface="Calibri Light"/>
              </a:rPr>
              <a:t> </a:t>
            </a:r>
            <a:br>
              <a:rPr lang="en-GB" sz="3600" b="1" dirty="0">
                <a:cs typeface="Calibri Light"/>
              </a:rPr>
            </a:br>
            <a:r>
              <a:rPr lang="en-GB" sz="3600" b="1" dirty="0">
                <a:solidFill>
                  <a:srgbClr val="FFFFFF"/>
                </a:solidFill>
                <a:cs typeface="Calibri Light"/>
              </a:rPr>
              <a:t>Non- ESG EFTs</a:t>
            </a:r>
            <a:br>
              <a:rPr lang="en-GB" sz="3600" b="1" dirty="0">
                <a:solidFill>
                  <a:srgbClr val="FFFFFF"/>
                </a:solidFill>
                <a:cs typeface="Calibri Light"/>
              </a:rPr>
            </a:br>
            <a:br>
              <a:rPr lang="en-GB" sz="4400" b="1" dirty="0">
                <a:cs typeface="Calibri Light"/>
              </a:rPr>
            </a:br>
            <a:endParaRPr lang="en-GB" sz="4400" b="1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22684" y="511458"/>
            <a:ext cx="6174085" cy="3480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9600" b="1">
                <a:solidFill>
                  <a:schemeClr val="bg1"/>
                </a:solidFill>
                <a:cs typeface="Calibri"/>
              </a:rPr>
              <a:t>  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 tree&#10;&#10;Description automatically generated">
            <a:extLst>
              <a:ext uri="{FF2B5EF4-FFF2-40B4-BE49-F238E27FC236}">
                <a16:creationId xmlns:a16="http://schemas.microsoft.com/office/drawing/2014/main" id="{64A98CA7-8F81-85BA-7BD9-A758E814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54" y="800188"/>
            <a:ext cx="4017578" cy="5906683"/>
          </a:xfrm>
          <a:prstGeom prst="rect">
            <a:avLst/>
          </a:prstGeom>
        </p:spPr>
      </p:pic>
      <p:pic>
        <p:nvPicPr>
          <p:cNvPr id="5" name="Picture 4" descr="A hand holding money in a fist&#10;&#10;Description automatically generated">
            <a:extLst>
              <a:ext uri="{FF2B5EF4-FFF2-40B4-BE49-F238E27FC236}">
                <a16:creationId xmlns:a16="http://schemas.microsoft.com/office/drawing/2014/main" id="{6F01DC51-BFA8-BE7E-67F7-59964997B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342" y="1866987"/>
            <a:ext cx="4227094" cy="428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15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8D92F-95D0-0B69-8B1A-10BAF1FF7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50" y="2715051"/>
            <a:ext cx="3685959" cy="358973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8900" b="1">
                <a:solidFill>
                  <a:srgbClr val="E7505A"/>
                </a:solidFill>
              </a:rPr>
              <a:t>E</a:t>
            </a:r>
            <a:r>
              <a:rPr lang="en-US" sz="6000" b="1">
                <a:solidFill>
                  <a:srgbClr val="FFFFFF"/>
                </a:solidFill>
              </a:rPr>
              <a:t>xchange</a:t>
            </a:r>
            <a:r>
              <a:rPr lang="en-US" sz="8900" b="1">
                <a:solidFill>
                  <a:srgbClr val="FFFFFF"/>
                </a:solidFill>
              </a:rPr>
              <a:t> </a:t>
            </a:r>
            <a:r>
              <a:rPr lang="en-US" sz="8900" b="1">
                <a:solidFill>
                  <a:srgbClr val="E7505A"/>
                </a:solidFill>
                <a:cs typeface="Calibri Light"/>
              </a:rPr>
              <a:t>T</a:t>
            </a:r>
            <a:r>
              <a:rPr lang="en-US" sz="6000" b="1">
                <a:solidFill>
                  <a:srgbClr val="FFFFFF"/>
                </a:solidFill>
                <a:cs typeface="Calibri Light"/>
              </a:rPr>
              <a:t>raded</a:t>
            </a:r>
            <a:br>
              <a:rPr lang="en-US" sz="8900" b="1">
                <a:cs typeface="Calibri Light"/>
              </a:rPr>
            </a:br>
            <a:r>
              <a:rPr lang="en-US" sz="8900" b="1">
                <a:solidFill>
                  <a:srgbClr val="E7505A"/>
                </a:solidFill>
                <a:cs typeface="Calibri Light"/>
              </a:rPr>
              <a:t>F</a:t>
            </a:r>
            <a:r>
              <a:rPr lang="en-US" sz="6000" b="1">
                <a:solidFill>
                  <a:srgbClr val="FFFFFF"/>
                </a:solidFill>
                <a:cs typeface="Calibri Light"/>
              </a:rPr>
              <a:t>unds</a:t>
            </a:r>
            <a:br>
              <a:rPr lang="en-US" sz="4000">
                <a:solidFill>
                  <a:srgbClr val="FFFFFF"/>
                </a:solidFill>
                <a:cs typeface="Calibri Light"/>
              </a:rPr>
            </a:br>
            <a:endParaRPr lang="en-US" sz="4000" kern="1200">
              <a:solidFill>
                <a:srgbClr val="FFFFFF"/>
              </a:solidFill>
              <a:latin typeface="+mj-lt"/>
              <a:cs typeface="Calibri Light"/>
            </a:endParaRPr>
          </a:p>
        </p:txBody>
      </p:sp>
      <p:pic>
        <p:nvPicPr>
          <p:cNvPr id="7" name="Picture 6" descr="A group of hands holding money&#10;&#10;Description automatically generated">
            <a:extLst>
              <a:ext uri="{FF2B5EF4-FFF2-40B4-BE49-F238E27FC236}">
                <a16:creationId xmlns:a16="http://schemas.microsoft.com/office/drawing/2014/main" id="{5FB18B33-6902-2304-F6E5-EFDC04B02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905" y="1718129"/>
            <a:ext cx="8145401" cy="487311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AB0DFF8-054A-728C-D04C-37521FF8B379}"/>
              </a:ext>
            </a:extLst>
          </p:cNvPr>
          <p:cNvSpPr/>
          <p:nvPr/>
        </p:nvSpPr>
        <p:spPr>
          <a:xfrm>
            <a:off x="2798377" y="262758"/>
            <a:ext cx="8250620" cy="2404241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619863-8639-A047-6C2F-B21F4249F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327984"/>
              </p:ext>
            </p:extLst>
          </p:nvPr>
        </p:nvGraphicFramePr>
        <p:xfrm>
          <a:off x="3179380" y="472965"/>
          <a:ext cx="7488722" cy="19444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76">
                  <a:extLst>
                    <a:ext uri="{9D8B030D-6E8A-4147-A177-3AD203B41FA5}">
                      <a16:colId xmlns:a16="http://schemas.microsoft.com/office/drawing/2014/main" val="2457514998"/>
                    </a:ext>
                  </a:extLst>
                </a:gridCol>
                <a:gridCol w="3028773">
                  <a:extLst>
                    <a:ext uri="{9D8B030D-6E8A-4147-A177-3AD203B41FA5}">
                      <a16:colId xmlns:a16="http://schemas.microsoft.com/office/drawing/2014/main" val="2357527492"/>
                    </a:ext>
                  </a:extLst>
                </a:gridCol>
                <a:gridCol w="3028773">
                  <a:extLst>
                    <a:ext uri="{9D8B030D-6E8A-4147-A177-3AD203B41FA5}">
                      <a16:colId xmlns:a16="http://schemas.microsoft.com/office/drawing/2014/main" val="2758354247"/>
                    </a:ext>
                  </a:extLst>
                </a:gridCol>
              </a:tblGrid>
              <a:tr h="459097">
                <a:tc>
                  <a:txBody>
                    <a:bodyPr/>
                    <a:lstStyle/>
                    <a:p>
                      <a:r>
                        <a:rPr lang="en-GB" sz="2000" dirty="0"/>
                        <a:t>ESG ETFs</a:t>
                      </a:r>
                    </a:p>
                  </a:txBody>
                  <a:tcPr>
                    <a:solidFill>
                      <a:srgbClr val="1E376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Non-ESG ETFs</a:t>
                      </a:r>
                    </a:p>
                  </a:txBody>
                  <a:tcPr>
                    <a:solidFill>
                      <a:srgbClr val="1E376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2000" dirty="0"/>
                        <a:t>Market</a:t>
                      </a:r>
                    </a:p>
                  </a:txBody>
                  <a:tcPr>
                    <a:solidFill>
                      <a:srgbClr val="1E37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296324"/>
                  </a:ext>
                </a:extLst>
              </a:tr>
              <a:tr h="1485321">
                <a:tc>
                  <a:txBody>
                    <a:bodyPr/>
                    <a:lstStyle/>
                    <a:p>
                      <a:r>
                        <a:rPr lang="en-GB" sz="2000" dirty="0"/>
                        <a:t>DSI </a:t>
                      </a:r>
                      <a:endParaRPr lang="en-US" sz="2000" dirty="0"/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VSGX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ESGE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IESG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SPY</a:t>
                      </a:r>
                      <a:endParaRPr lang="en-US" sz="2000" dirty="0"/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VXUS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VWO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VGK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2000" dirty="0"/>
                        <a:t>United States of America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Global (without USA)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Emerging</a:t>
                      </a:r>
                    </a:p>
                    <a:p>
                      <a:pPr lvl="0">
                        <a:buNone/>
                      </a:pPr>
                      <a:r>
                        <a:rPr lang="en-GB" sz="2000" dirty="0"/>
                        <a:t>Europe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85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192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5" y="-1500"/>
            <a:ext cx="8119933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72" y="-3000"/>
            <a:ext cx="12201265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0"/>
            <a:ext cx="11718098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8D92F-95D0-0B69-8B1A-10BAF1FF7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59" y="124180"/>
            <a:ext cx="8129572" cy="10797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>
                <a:solidFill>
                  <a:srgbClr val="92D050"/>
                </a:solidFill>
                <a:latin typeface="Calibri"/>
                <a:cs typeface="Calibri"/>
              </a:rPr>
              <a:t>E</a:t>
            </a:r>
            <a:r>
              <a:rPr lang="en-US" sz="3600" b="1">
                <a:solidFill>
                  <a:schemeClr val="bg1"/>
                </a:solidFill>
                <a:latin typeface="Calibri"/>
                <a:ea typeface="+mj-lt"/>
                <a:cs typeface="+mj-lt"/>
              </a:rPr>
              <a:t>nvironmental, </a:t>
            </a:r>
            <a:r>
              <a:rPr lang="en-US" sz="6600" b="1">
                <a:solidFill>
                  <a:srgbClr val="FFC000"/>
                </a:solidFill>
                <a:latin typeface="Calibri"/>
                <a:ea typeface="+mj-lt"/>
                <a:cs typeface="+mj-lt"/>
              </a:rPr>
              <a:t>S</a:t>
            </a:r>
            <a:r>
              <a:rPr lang="en-US" sz="3600" b="1">
                <a:solidFill>
                  <a:schemeClr val="bg1"/>
                </a:solidFill>
                <a:latin typeface="Calibri"/>
                <a:ea typeface="+mj-lt"/>
                <a:cs typeface="+mj-lt"/>
              </a:rPr>
              <a:t>ocial, &amp; </a:t>
            </a:r>
            <a:r>
              <a:rPr lang="en-US" sz="6600" b="1">
                <a:solidFill>
                  <a:srgbClr val="0070C0"/>
                </a:solidFill>
                <a:latin typeface="Calibri"/>
                <a:ea typeface="+mj-lt"/>
                <a:cs typeface="+mj-lt"/>
              </a:rPr>
              <a:t>G</a:t>
            </a:r>
            <a:r>
              <a:rPr lang="en-US" sz="3600" b="1">
                <a:solidFill>
                  <a:schemeClr val="bg1"/>
                </a:solidFill>
                <a:latin typeface="Calibri"/>
                <a:ea typeface="+mj-lt"/>
                <a:cs typeface="+mj-lt"/>
              </a:rPr>
              <a:t>overnance</a:t>
            </a:r>
            <a:endParaRPr lang="en-US" sz="3600" b="1">
              <a:solidFill>
                <a:schemeClr val="bg1"/>
              </a:solidFill>
              <a:latin typeface="Calibri"/>
              <a:cs typeface="Calibri Light" panose="020F03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2888341"/>
            <a:ext cx="1220381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C84E3C-D59C-9176-42A7-6D3FC6632B59}"/>
              </a:ext>
            </a:extLst>
          </p:cNvPr>
          <p:cNvSpPr/>
          <p:nvPr/>
        </p:nvSpPr>
        <p:spPr>
          <a:xfrm>
            <a:off x="133141" y="1217315"/>
            <a:ext cx="8180467" cy="49894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825846-77C9-1DAC-484B-09C39C6B0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97" y="1343664"/>
            <a:ext cx="7252863" cy="4531394"/>
          </a:xfrm>
          <a:prstGeom prst="rect">
            <a:avLst/>
          </a:prstGeom>
        </p:spPr>
      </p:pic>
      <p:pic>
        <p:nvPicPr>
          <p:cNvPr id="4" name="Picture 3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792C8A0C-6696-CE07-EA0B-63275E808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503" y="1715812"/>
            <a:ext cx="1481959" cy="1495097"/>
          </a:xfrm>
          <a:prstGeom prst="rect">
            <a:avLst/>
          </a:prstGeom>
        </p:spPr>
      </p:pic>
      <p:pic>
        <p:nvPicPr>
          <p:cNvPr id="5" name="Picture 4" descr="A blue square with white text&#10;&#10;Description automatically generated">
            <a:extLst>
              <a:ext uri="{FF2B5EF4-FFF2-40B4-BE49-F238E27FC236}">
                <a16:creationId xmlns:a16="http://schemas.microsoft.com/office/drawing/2014/main" id="{0D397CF2-0E68-BA98-C373-398A26F87B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1435" y="3708509"/>
            <a:ext cx="2743200" cy="1543050"/>
          </a:xfrm>
          <a:prstGeom prst="rect">
            <a:avLst/>
          </a:prstGeom>
        </p:spPr>
      </p:pic>
      <p:pic>
        <p:nvPicPr>
          <p:cNvPr id="7" name="Picture 6" descr="A blue and red logo&#10;&#10;Description automatically generated">
            <a:extLst>
              <a:ext uri="{FF2B5EF4-FFF2-40B4-BE49-F238E27FC236}">
                <a16:creationId xmlns:a16="http://schemas.microsoft.com/office/drawing/2014/main" id="{04B30BA1-6F0C-7C58-DBA5-648A6E3920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193" y="96934"/>
            <a:ext cx="1652753" cy="1106786"/>
          </a:xfrm>
          <a:prstGeom prst="rect">
            <a:avLst/>
          </a:prstGeom>
        </p:spPr>
      </p:pic>
      <p:pic>
        <p:nvPicPr>
          <p:cNvPr id="8" name="Picture 7" descr="A red and white logo&#10;&#10;Description automatically generated">
            <a:extLst>
              <a:ext uri="{FF2B5EF4-FFF2-40B4-BE49-F238E27FC236}">
                <a16:creationId xmlns:a16="http://schemas.microsoft.com/office/drawing/2014/main" id="{924043CB-B228-9E0E-95FA-2FE3FBA6E7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4883" y="1347558"/>
            <a:ext cx="1810409" cy="1206848"/>
          </a:xfrm>
          <a:prstGeom prst="rect">
            <a:avLst/>
          </a:prstGeom>
        </p:spPr>
      </p:pic>
      <p:pic>
        <p:nvPicPr>
          <p:cNvPr id="9" name="Picture 8" descr="A red rectangular sign with white text&#10;&#10;Description automatically generated">
            <a:extLst>
              <a:ext uri="{FF2B5EF4-FFF2-40B4-BE49-F238E27FC236}">
                <a16:creationId xmlns:a16="http://schemas.microsoft.com/office/drawing/2014/main" id="{72DC478F-76F5-DF85-94BC-B75B9BACA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47434" y="2946508"/>
            <a:ext cx="1744718" cy="951845"/>
          </a:xfrm>
          <a:prstGeom prst="rect">
            <a:avLst/>
          </a:prstGeom>
        </p:spPr>
      </p:pic>
      <p:pic>
        <p:nvPicPr>
          <p:cNvPr id="10" name="Picture 9" descr="A green and black logo&#10;&#10;Description automatically generated">
            <a:extLst>
              <a:ext uri="{FF2B5EF4-FFF2-40B4-BE49-F238E27FC236}">
                <a16:creationId xmlns:a16="http://schemas.microsoft.com/office/drawing/2014/main" id="{CEDDC112-0A26-45E5-2F7B-D1B7D5FB4A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18986" y="5390164"/>
            <a:ext cx="2007476" cy="108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0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3C48B49-6135-48B6-AC0F-97E5D8D1F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8" y="4374554"/>
            <a:ext cx="12192007" cy="248344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40655" y="4374554"/>
            <a:ext cx="4051344" cy="2483446"/>
          </a:xfrm>
          <a:prstGeom prst="rect">
            <a:avLst/>
          </a:prstGeom>
          <a:gradFill>
            <a:gsLst>
              <a:gs pos="4000">
                <a:schemeClr val="accent1">
                  <a:alpha val="21000"/>
                </a:schemeClr>
              </a:gs>
              <a:gs pos="83000">
                <a:schemeClr val="accent1">
                  <a:lumMod val="50000"/>
                  <a:alpha val="61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256AC18-FB41-4977-8B0C-F5082335A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379429"/>
            <a:ext cx="12191984" cy="1953928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alpha val="5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" y="4380927"/>
            <a:ext cx="12192000" cy="2019443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45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068071-88AA-B88A-5952-DA4E9EE2D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1547363"/>
            <a:ext cx="4742931" cy="342221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9600" b="1">
                <a:latin typeface="Calibri"/>
                <a:cs typeface="Calibri"/>
              </a:rPr>
              <a:t>What is the Goal? </a:t>
            </a:r>
            <a:br>
              <a:rPr lang="en-US" sz="6000" b="1">
                <a:latin typeface="Calibri"/>
                <a:cs typeface="Calibri"/>
              </a:rPr>
            </a:br>
            <a:endParaRPr lang="en-US" sz="6000" b="1" kern="1200">
              <a:latin typeface="Calibri"/>
              <a:cs typeface="Calibri"/>
            </a:endParaRPr>
          </a:p>
        </p:txBody>
      </p:sp>
      <p:pic>
        <p:nvPicPr>
          <p:cNvPr id="3" name="Picture 2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AEACEA03-9659-8646-63BC-7E28B36DC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098" y="562157"/>
            <a:ext cx="5733688" cy="577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8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E3F0B-39AE-6687-8BAA-15FA05DA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25" y="307906"/>
            <a:ext cx="6229221" cy="1163066"/>
          </a:xfrm>
        </p:spPr>
        <p:txBody>
          <a:bodyPr>
            <a:normAutofit/>
          </a:bodyPr>
          <a:lstStyle/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Combined ESG VS Non- ESG </a:t>
            </a:r>
            <a:endParaRPr lang="en-US" sz="4000">
              <a:cs typeface="Calibri Light" panose="020F0302020204030204"/>
            </a:endParaRPr>
          </a:p>
        </p:txBody>
      </p:sp>
      <p:pic>
        <p:nvPicPr>
          <p:cNvPr id="5" name="Picture 4" descr="A graph with orange and blue lines&#10;&#10;Description automatically generated">
            <a:extLst>
              <a:ext uri="{FF2B5EF4-FFF2-40B4-BE49-F238E27FC236}">
                <a16:creationId xmlns:a16="http://schemas.microsoft.com/office/drawing/2014/main" id="{9FF51372-9EAB-22A7-53AD-01EB315924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98" t="133" r="6859" b="7713"/>
          <a:stretch/>
        </p:blipFill>
        <p:spPr>
          <a:xfrm>
            <a:off x="2015911" y="1594184"/>
            <a:ext cx="8504658" cy="446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12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116783" y="259780"/>
            <a:ext cx="6924377" cy="1163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>
                <a:solidFill>
                  <a:schemeClr val="bg1"/>
                </a:solidFill>
                <a:cs typeface="Calibri Light"/>
              </a:rPr>
              <a:t>ESG Excess Return Performance </a:t>
            </a:r>
            <a:endParaRPr lang="en-US" sz="4000">
              <a:solidFill>
                <a:schemeClr val="bg1"/>
              </a:solidFill>
            </a:endParaRPr>
          </a:p>
        </p:txBody>
      </p:sp>
      <p:pic>
        <p:nvPicPr>
          <p:cNvPr id="6" name="Picture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A1684BA-7141-071E-8F04-59711D595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11" y="1660359"/>
            <a:ext cx="10042356" cy="503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58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E3F0B-39AE-6687-8BAA-15FA05DA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" y="281169"/>
            <a:ext cx="6028693" cy="1163066"/>
          </a:xfrm>
        </p:spPr>
        <p:txBody>
          <a:bodyPr>
            <a:noAutofit/>
          </a:bodyPr>
          <a:lstStyle/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ESG All Market Comparision</a:t>
            </a:r>
            <a:endParaRPr lang="en-US" sz="4000"/>
          </a:p>
        </p:txBody>
      </p:sp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3E594F0-7D53-43AF-C9E5-7919911C5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02" y="1653433"/>
            <a:ext cx="6660146" cy="4998452"/>
          </a:xfrm>
          <a:prstGeom prst="rect">
            <a:avLst/>
          </a:prstGeom>
        </p:spPr>
      </p:pic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2D939E4-9A02-AB91-B7F5-B0F5BBA39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415" y="4949936"/>
            <a:ext cx="3892883" cy="15904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C5DAF2-3B43-5FA1-BFD9-E35888221A65}"/>
              </a:ext>
            </a:extLst>
          </p:cNvPr>
          <p:cNvSpPr txBox="1"/>
          <p:nvPr/>
        </p:nvSpPr>
        <p:spPr>
          <a:xfrm rot="20160000">
            <a:off x="6713483" y="4046482"/>
            <a:ext cx="2627585" cy="707886"/>
          </a:xfrm>
          <a:prstGeom prst="rect">
            <a:avLst/>
          </a:prstGeom>
          <a:solidFill>
            <a:srgbClr val="FF0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ea typeface="Calibri"/>
                <a:cs typeface="Calibri"/>
              </a:rPr>
              <a:t>FUN FACT </a:t>
            </a:r>
          </a:p>
        </p:txBody>
      </p:sp>
    </p:spTree>
    <p:extLst>
      <p:ext uri="{BB962C8B-B14F-4D97-AF65-F5344CB8AC3E}">
        <p14:creationId xmlns:p14="http://schemas.microsoft.com/office/powerpoint/2010/main" val="3054330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12E88B-3F0E-2A0C-98FE-D1EBCECEEDEC}"/>
              </a:ext>
            </a:extLst>
          </p:cNvPr>
          <p:cNvSpPr txBox="1">
            <a:spLocks/>
          </p:cNvSpPr>
          <p:nvPr/>
        </p:nvSpPr>
        <p:spPr>
          <a:xfrm>
            <a:off x="-3532" y="420201"/>
            <a:ext cx="10092691" cy="1016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>
                <a:solidFill>
                  <a:srgbClr val="FFFFFF"/>
                </a:solidFill>
                <a:cs typeface="Calibri Light"/>
              </a:rPr>
              <a:t>US Market &amp; Economic Recession Performance </a:t>
            </a:r>
            <a:endParaRPr lang="en-US" sz="3600">
              <a:cs typeface="Calibri Light" panose="020F030202020403020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B8A77-4DD8-28B5-955D-1B05DC848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405" y="1847403"/>
            <a:ext cx="5416884" cy="40626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5473DC-F1B1-EBDC-C685-417FBA4D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79" y="1598998"/>
            <a:ext cx="6653841" cy="481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52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ESG ETFs  VS  Non- ESG EFTs</vt:lpstr>
      <vt:lpstr>Meet the Team...</vt:lpstr>
      <vt:lpstr>Exchange Traded Funds </vt:lpstr>
      <vt:lpstr>Environmental, Social, &amp; Governance</vt:lpstr>
      <vt:lpstr>What is the Goal?  </vt:lpstr>
      <vt:lpstr>Combined ESG VS Non- ESG </vt:lpstr>
      <vt:lpstr>PowerPoint Presentation</vt:lpstr>
      <vt:lpstr>ESG All Market Comparision</vt:lpstr>
      <vt:lpstr>PowerPoint Presentation</vt:lpstr>
      <vt:lpstr>Global Market </vt:lpstr>
      <vt:lpstr>PowerPoint Presentation</vt:lpstr>
      <vt:lpstr>Europe Market </vt:lpstr>
      <vt:lpstr>Correlations of all Markets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Agile Practices  </vt:lpstr>
      <vt:lpstr> It's your choice...    ESG ETFs  VS  Non- ESG EFTs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269</cp:revision>
  <dcterms:created xsi:type="dcterms:W3CDTF">2023-09-19T15:26:31Z</dcterms:created>
  <dcterms:modified xsi:type="dcterms:W3CDTF">2023-09-25T11:53:40Z</dcterms:modified>
</cp:coreProperties>
</file>